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69" r:id="rId2"/>
    <p:sldId id="257" r:id="rId3"/>
    <p:sldId id="258" r:id="rId4"/>
    <p:sldId id="271" r:id="rId5"/>
    <p:sldId id="259" r:id="rId6"/>
    <p:sldId id="270" r:id="rId7"/>
    <p:sldId id="262" r:id="rId8"/>
    <p:sldId id="264" r:id="rId9"/>
    <p:sldId id="268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2A9"/>
    <a:srgbClr val="0CBCC4"/>
    <a:srgbClr val="5356E5"/>
    <a:srgbClr val="9B3FD6"/>
    <a:srgbClr val="FFC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 autoAdjust="0"/>
    <p:restoredTop sz="95915" autoAdjust="0"/>
  </p:normalViewPr>
  <p:slideViewPr>
    <p:cSldViewPr snapToGrid="0">
      <p:cViewPr varScale="1">
        <p:scale>
          <a:sx n="115" d="100"/>
          <a:sy n="115" d="100"/>
        </p:scale>
        <p:origin x="4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725FC-4D8F-450D-9B78-01A7A873F622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76081-E8E7-45A5-A400-F974DBB41D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3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Tm="18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Tm="18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Tm="18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p:transition spd="med" advTm="18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Tm="18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8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935AC985-B59F-4E4C-A8F9-8C97AFC0D2FF}" type="datetimeFigureOut">
              <a:rPr lang="en-US" smtClean="0"/>
              <a:pPr/>
              <a:t>9/2/20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238EF1A-0E80-4E04-8088-1CD6208C78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18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13" y="3240421"/>
            <a:ext cx="10515600" cy="228972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dirty="0">
                <a:latin typeface="Calibri"/>
                <a:cs typeface="Calibri"/>
              </a:rPr>
              <a:t>Most contract manufacturers assemble prototypes,</a:t>
            </a:r>
          </a:p>
          <a:p>
            <a:pPr algn="ctr">
              <a:buNone/>
            </a:pPr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few embrace the work like APX</a:t>
            </a:r>
            <a:r>
              <a:rPr lang="en-US" b="1" dirty="0">
                <a:latin typeface="Calibri"/>
                <a:cs typeface="Calibri"/>
              </a:rPr>
              <a:t>.</a:t>
            </a:r>
          </a:p>
          <a:p>
            <a:pPr algn="ctr">
              <a:buNone/>
            </a:pPr>
            <a:r>
              <a:rPr lang="en-US" dirty="0">
                <a:latin typeface="Calibri"/>
                <a:cs typeface="Calibri"/>
              </a:rPr>
              <a:t>  </a:t>
            </a:r>
          </a:p>
          <a:p>
            <a:pPr algn="ctr">
              <a:buNone/>
            </a:pPr>
            <a:r>
              <a:rPr lang="en-US" dirty="0">
                <a:latin typeface="Calibri"/>
                <a:cs typeface="Calibri"/>
              </a:rPr>
              <a:t>We attack the challenges of prototyping new products. </a:t>
            </a:r>
          </a:p>
          <a:p>
            <a:pPr algn="ctr">
              <a:buNone/>
            </a:pPr>
            <a:r>
              <a:rPr lang="en-US" dirty="0">
                <a:latin typeface="Calibri"/>
                <a:cs typeface="Calibri"/>
              </a:rPr>
              <a:t>We are committed to accomplishing the dreams and goals of our clients.</a:t>
            </a:r>
          </a:p>
          <a:p>
            <a:pPr algn="ctr">
              <a:buNone/>
            </a:pPr>
            <a:r>
              <a:rPr lang="en-US" dirty="0">
                <a:latin typeface="Calibri"/>
                <a:cs typeface="Calibri"/>
              </a:rPr>
              <a:t>We offer flexible scheduling to balance cost with delivery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6025" y="1155375"/>
            <a:ext cx="2891223" cy="19701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en-US" sz="3200" b="0" dirty="0">
                <a:latin typeface="Sinhala Sangam MN"/>
                <a:cs typeface="Sinhala Sangam MN"/>
              </a:rPr>
            </a:br>
            <a:endParaRPr lang="en-US" sz="3200" b="0" dirty="0">
              <a:latin typeface="Sinhala Sangam MN"/>
              <a:cs typeface="Sinhala Sangam MN"/>
            </a:endParaRPr>
          </a:p>
        </p:txBody>
      </p:sp>
      <p:pic>
        <p:nvPicPr>
          <p:cNvPr id="4" name="Picture 3" descr="APXMFGlogo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976" y="584571"/>
            <a:ext cx="3734354" cy="2390685"/>
          </a:xfrm>
          <a:prstGeom prst="rect">
            <a:avLst/>
          </a:prstGeom>
        </p:spPr>
      </p:pic>
    </p:spTree>
  </p:cSld>
  <p:clrMapOvr>
    <a:masterClrMapping/>
  </p:clrMapOvr>
  <p:transition spd="slow" advClick="0" advTm="2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-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2128084"/>
            <a:ext cx="3402599" cy="3402599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0214" y="4075862"/>
            <a:ext cx="4406238" cy="1050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000" b="1" dirty="0">
                <a:latin typeface="Calibri"/>
                <a:cs typeface="Calibri"/>
              </a:rPr>
              <a:t> Scalability </a:t>
            </a:r>
            <a:r>
              <a:rPr lang="en-US" sz="2000" dirty="0">
                <a:latin typeface="Calibri"/>
                <a:cs typeface="Calibri"/>
              </a:rPr>
              <a:t>to deliver on volume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latin typeface="Calibri"/>
                <a:cs typeface="Calibri"/>
              </a:rPr>
              <a:t>Warehousing, equipment, or staff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Why choose APX?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8408" y="2398726"/>
            <a:ext cx="4236162" cy="18326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66928" marR="0" lvl="0" indent="-45720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Attention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details </a:t>
            </a:r>
          </a:p>
          <a:p>
            <a:pPr marL="566928" marR="0" lvl="0" indent="-457200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focused on the customer’s directions</a:t>
            </a:r>
          </a:p>
          <a:p>
            <a:pPr marL="566928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n-US" sz="1600" dirty="0">
                <a:latin typeface="Calibri"/>
                <a:cs typeface="Calibri"/>
              </a:rPr>
              <a:t>&amp;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66928" marR="0" lvl="0" indent="-457200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n-US" sz="1600" dirty="0">
                <a:latin typeface="Calibri"/>
                <a:cs typeface="Calibri"/>
              </a:rPr>
              <a:t>Industry standards and regulations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58289" y="5326325"/>
            <a:ext cx="5492887" cy="5949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24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Commitment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to building long term relationship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04578" y="1798431"/>
            <a:ext cx="3206092" cy="10556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Innovation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driving improvements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and expanding capabilities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83625" y="3150136"/>
            <a:ext cx="4470145" cy="59737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24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engineers &amp; designers</a:t>
            </a:r>
          </a:p>
        </p:txBody>
      </p:sp>
    </p:spTree>
    <p:extLst>
      <p:ext uri="{BB962C8B-B14F-4D97-AF65-F5344CB8AC3E}">
        <p14:creationId xmlns:p14="http://schemas.microsoft.com/office/powerpoint/2010/main" val="846034935"/>
      </p:ext>
    </p:extLst>
  </p:cSld>
  <p:clrMapOvr>
    <a:masterClrMapping/>
  </p:clrMapOvr>
  <p:transition spd="slow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XMFGlogo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157" y="3791038"/>
            <a:ext cx="3832460" cy="24534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0774" y="652679"/>
            <a:ext cx="10389580" cy="263756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1FA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Thank you </a:t>
            </a:r>
            <a:r>
              <a:rPr lang="en-US" sz="2800" b="0" dirty="0">
                <a:solidFill>
                  <a:srgbClr val="1FAECD"/>
                </a:solidFill>
                <a:effectLst/>
                <a:latin typeface="Calibri"/>
                <a:cs typeface="Calibri"/>
              </a:rPr>
              <a:t>for your interest </a:t>
            </a:r>
            <a:br>
              <a:rPr lang="en-US" sz="4400" dirty="0">
                <a:solidFill>
                  <a:srgbClr val="1FA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</a:br>
            <a:r>
              <a:rPr lang="en-US" sz="4400" dirty="0">
                <a:solidFill>
                  <a:srgbClr val="1FA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				</a:t>
            </a:r>
            <a:r>
              <a:rPr lang="en-US" sz="2800" b="0" dirty="0">
                <a:solidFill>
                  <a:srgbClr val="1FAECD"/>
                </a:solidFill>
                <a:effectLst/>
                <a:latin typeface="Calibri"/>
                <a:cs typeface="Calibri"/>
              </a:rPr>
              <a:t>&amp; allowing us to present our capabilities</a:t>
            </a:r>
          </a:p>
        </p:txBody>
      </p:sp>
    </p:spTree>
    <p:extLst>
      <p:ext uri="{BB962C8B-B14F-4D97-AF65-F5344CB8AC3E}">
        <p14:creationId xmlns:p14="http://schemas.microsoft.com/office/powerpoint/2010/main" val="2653594453"/>
      </p:ext>
    </p:extLst>
  </p:cSld>
  <p:clrMapOvr>
    <a:masterClrMapping/>
  </p:clrMapOvr>
  <p:transition spd="med" advTm="18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vi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319" y="4082182"/>
            <a:ext cx="4217975" cy="23649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7294"/>
            <a:ext cx="10515600" cy="446797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SzPct val="120000"/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 contract manufacturer of electronics, based in southern California</a:t>
            </a:r>
          </a:p>
          <a:p>
            <a:pPr algn="r">
              <a:lnSpc>
                <a:spcPct val="160000"/>
              </a:lnSpc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Serving multiple industries</a:t>
            </a: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60000"/>
              </a:lnSpc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 highly capable team with decades of experience.</a:t>
            </a: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r">
              <a:lnSpc>
                <a:spcPct val="160000"/>
              </a:lnSpc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Committed to building long term relationships with clients</a:t>
            </a: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60000"/>
              </a:lnSpc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60000"/>
              </a:lnSpc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Strong relationships with our technology partners to help in every way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751" y="1558640"/>
            <a:ext cx="2763027" cy="1872381"/>
          </a:xfrm>
          <a:prstGeom prst="rect">
            <a:avLst/>
          </a:prstGeom>
          <a:effectLst>
            <a:reflection stA="5000" endPos="75000" dir="5400000" sy="-100000" algn="bl" rotWithShape="0"/>
            <a:softEdge rad="190500"/>
          </a:effectLst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481" y="3465553"/>
            <a:ext cx="2470466" cy="185046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extrusionH="57150" prstMaterial="softEdge">
              <a:bevelT w="25400" h="25400" prst="hardEdge"/>
            </a:sp3d>
          </a:bodyPr>
          <a:lstStyle/>
          <a:p>
            <a:pPr algn="ctr"/>
            <a:r>
              <a:rPr lang="en-US" sz="4800" cap="small" dirty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/>
                <a:cs typeface="Calibri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3146603690"/>
      </p:ext>
    </p:extLst>
  </p:cSld>
  <p:clrMapOvr>
    <a:masterClrMapping/>
  </p:clrMapOvr>
  <p:transition spd="med"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Xfr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12" y="1417805"/>
            <a:ext cx="6169025" cy="2206625"/>
          </a:xfrm>
          <a:prstGeom prst="roundRect">
            <a:avLst/>
          </a:prstGeom>
          <a:effectLst>
            <a:outerShdw blurRad="47625" dist="127000" dir="2700000" algn="tl" rotWithShape="0">
              <a:srgbClr val="000000">
                <a:alpha val="91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110" y="4376286"/>
            <a:ext cx="6258647" cy="1719329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Environmentally controlled temperature and humidity</a:t>
            </a:r>
          </a:p>
          <a:p>
            <a:pPr algn="r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ESD compliant production area</a:t>
            </a:r>
          </a:p>
          <a:p>
            <a:pPr algn="r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Secured inventory and product management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Facility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32" y="4042587"/>
            <a:ext cx="3443886" cy="1881390"/>
          </a:xfrm>
          <a:prstGeom prst="roundRect">
            <a:avLst>
              <a:gd name="adj" fmla="val 17831"/>
            </a:avLst>
          </a:prstGeom>
          <a:noFill/>
          <a:ln w="76200" cap="sq">
            <a:noFill/>
            <a:miter lim="800000"/>
          </a:ln>
          <a:effectLst>
            <a:outerShdw blurRad="50800" dist="127000" dir="2700000" algn="tl" rotWithShape="0">
              <a:srgbClr val="000000">
                <a:alpha val="93000"/>
              </a:srgbClr>
            </a:outerShdw>
            <a:softEdge rad="63500"/>
          </a:effectLst>
          <a:scene3d>
            <a:camera prst="orthographicFront"/>
            <a:lightRig rig="glow" dir="t">
              <a:rot lat="0" lon="0" rev="2700000"/>
            </a:lightRig>
          </a:scene3d>
          <a:sp3d>
            <a:bevelT/>
            <a:bevelB/>
            <a:contourClr>
              <a:srgbClr val="C0C0C0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964550" y="1431891"/>
            <a:ext cx="4946397" cy="134429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20,000 square feet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Remodeled to ensure efficient manufacturing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provide a foundation for growth</a:t>
            </a:r>
          </a:p>
        </p:txBody>
      </p:sp>
    </p:spTree>
    <p:extLst>
      <p:ext uri="{BB962C8B-B14F-4D97-AF65-F5344CB8AC3E}">
        <p14:creationId xmlns:p14="http://schemas.microsoft.com/office/powerpoint/2010/main" val="1254341318"/>
      </p:ext>
    </p:extLst>
  </p:cSld>
  <p:clrMapOvr>
    <a:masterClrMapping/>
  </p:clrMapOvr>
  <p:transition spd="med" advTm="1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484108"/>
            <a:ext cx="4774310" cy="46847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b="1505"/>
          <a:stretch>
            <a:fillRect/>
          </a:stretch>
        </p:blipFill>
        <p:spPr>
          <a:xfrm>
            <a:off x="1498533" y="2704096"/>
            <a:ext cx="4788357" cy="3734804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295" y="1287906"/>
            <a:ext cx="4984405" cy="40587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SMT Assembly Systems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Assembleon Topaz II &amp; Opal II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ASM SIPLACE SX1 A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29,000 cph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Down to 01005 component placement</a:t>
            </a:r>
          </a:p>
          <a:p>
            <a:pPr lvl="2">
              <a:lnSpc>
                <a:spcPct val="150000"/>
              </a:lnSpc>
              <a:spcAft>
                <a:spcPts val="600"/>
              </a:spcAft>
              <a:buClr>
                <a:srgbClr val="0CBCC4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Capability of 0201 metric if needed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5000" dirty="0">
              <a:latin typeface="Sinhala Sangam MN"/>
              <a:cs typeface="Sinhala Sangam M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6100" y="4895096"/>
            <a:ext cx="44577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Koh Young Solder Paste Inspection</a:t>
            </a:r>
          </a:p>
          <a:p>
            <a:pPr lvl="4">
              <a:lnSpc>
                <a:spcPct val="150000"/>
              </a:lnSpc>
              <a:spcAft>
                <a:spcPts val="600"/>
              </a:spcAft>
              <a:buClr>
                <a:srgbClr val="08A2A9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 Newest SPI model</a:t>
            </a:r>
          </a:p>
          <a:p>
            <a:pPr lvl="4">
              <a:lnSpc>
                <a:spcPct val="150000"/>
              </a:lnSpc>
              <a:spcAft>
                <a:spcPts val="600"/>
              </a:spcAft>
              <a:buClr>
                <a:srgbClr val="08A2A9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 In-line on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3173050616"/>
      </p:ext>
    </p:extLst>
  </p:cSld>
  <p:clrMapOvr>
    <a:masterClrMapping/>
  </p:clrMapOvr>
  <p:transition spd="med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_AKS_Typhoon_T9_Inline_Cleaner_234.jpg"/>
          <p:cNvPicPr>
            <a:picLocks noChangeAspect="1"/>
          </p:cNvPicPr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3859795" y="3826102"/>
            <a:ext cx="5518259" cy="3095398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88100" y="2220182"/>
            <a:ext cx="4700774" cy="3698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VJ Electronics X-Ray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Hepco lead trimmer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Maestro 4M Automatic depaneler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Vision Engineering microscopes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Metcal and Hakko Soldering stations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AmeriVac sealer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695" y="2557906"/>
            <a:ext cx="5252210" cy="33856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SMarT Sonic Stencil cleaner</a:t>
            </a:r>
          </a:p>
          <a:p>
            <a:pPr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GKG Screen printers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BTU reflow ovens</a:t>
            </a:r>
          </a:p>
          <a:p>
            <a:pPr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Each is individually controlled and monitored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ACE selective solder machine</a:t>
            </a:r>
          </a:p>
          <a:p>
            <a:pPr>
              <a:lnSpc>
                <a:spcPct val="15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With Nitrogen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5000" dirty="0">
              <a:latin typeface="Sinhala Sangam MN"/>
              <a:cs typeface="Sinhala Sangam M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Multiple Lines</a:t>
            </a:r>
          </a:p>
        </p:txBody>
      </p:sp>
      <p:pic>
        <p:nvPicPr>
          <p:cNvPr id="7" name="Picture 6" descr="14_Opal-XII_CY_Film_2.jpg"/>
          <p:cNvPicPr>
            <a:picLocks noChangeAspect="1"/>
          </p:cNvPicPr>
          <p:nvPr/>
        </p:nvPicPr>
        <p:blipFill>
          <a:blip r:embed="rId3">
            <a:alphaModFix/>
            <a:lum/>
          </a:blip>
          <a:stretch>
            <a:fillRect/>
          </a:stretch>
        </p:blipFill>
        <p:spPr>
          <a:xfrm>
            <a:off x="5186233" y="2137815"/>
            <a:ext cx="1329312" cy="1771815"/>
          </a:xfrm>
          <a:prstGeom prst="round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>
            <a:bevelT/>
            <a:bevelB/>
          </a:sp3d>
        </p:spPr>
      </p:pic>
      <p:pic>
        <p:nvPicPr>
          <p:cNvPr id="11" name="Picture 10" descr="8_Line_1_Start_CLR_CY_Film_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750" y="1481038"/>
            <a:ext cx="1609046" cy="1376997"/>
          </a:xfrm>
          <a:prstGeom prst="roundRect">
            <a:avLst/>
          </a:prstGeom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3" name="Picture 12" descr="10_ACE_KISS-102_CLTB_2J4A157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684" y="1768123"/>
            <a:ext cx="1458384" cy="9785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14" name="Rectangle 13"/>
          <p:cNvSpPr/>
          <p:nvPr/>
        </p:nvSpPr>
        <p:spPr>
          <a:xfrm>
            <a:off x="6985000" y="4653737"/>
            <a:ext cx="4420873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Aqueous Tech Wash system </a:t>
            </a:r>
          </a:p>
          <a:p>
            <a:pPr lvl="3">
              <a:lnSpc>
                <a:spcPct val="150000"/>
              </a:lnSpc>
              <a:spcAft>
                <a:spcPts val="600"/>
              </a:spcAft>
              <a:buClr>
                <a:srgbClr val="08A2A9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  Closed loop DI system</a:t>
            </a:r>
          </a:p>
          <a:p>
            <a:pPr lvl="3">
              <a:lnSpc>
                <a:spcPct val="150000"/>
              </a:lnSpc>
              <a:spcAft>
                <a:spcPts val="600"/>
              </a:spcAft>
              <a:buClr>
                <a:srgbClr val="08A2A9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  Constant monitoring</a:t>
            </a:r>
          </a:p>
        </p:txBody>
      </p:sp>
      <p:pic>
        <p:nvPicPr>
          <p:cNvPr id="12" name="Picture 11" descr="17_Vision_Engineering_Lynx_IMG_013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055" y="2499015"/>
            <a:ext cx="1450078" cy="1087559"/>
          </a:xfrm>
          <a:prstGeom prst="roundRect">
            <a:avLst/>
          </a:prstGeom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38200" y="782638"/>
            <a:ext cx="5270500" cy="210026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spc="0" normalizeH="0" baseline="0" noProof="0" dirty="0">
                <a:ln>
                  <a:noFill/>
                </a:ln>
                <a:solidFill>
                  <a:srgbClr val="1FAEC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Volume</a:t>
            </a:r>
            <a:r>
              <a:rPr kumimoji="0" lang="en-US" i="0" u="sng" strike="noStrike" kern="1200" cap="small" spc="0" normalizeH="0" baseline="0" noProof="0" dirty="0">
                <a:ln>
                  <a:noFill/>
                </a:ln>
                <a:solidFill>
                  <a:srgbClr val="1FAEC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b="1" i="0" u="sng" strike="noStrike" kern="1200" cap="small" spc="0" normalizeH="0" baseline="0" noProof="0" dirty="0" err="1">
                <a:ln>
                  <a:noFill/>
                </a:ln>
                <a:solidFill>
                  <a:srgbClr val="1FAEC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vs</a:t>
            </a:r>
            <a:r>
              <a:rPr kumimoji="0" lang="en-US" i="0" u="sng" strike="noStrike" kern="1200" cap="small" spc="0" normalizeH="0" baseline="0" noProof="0" dirty="0">
                <a:ln>
                  <a:noFill/>
                </a:ln>
                <a:solidFill>
                  <a:srgbClr val="1FAEC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sng" strike="noStrike" kern="1200" cap="small" spc="0" normalizeH="0" baseline="0" noProof="0" dirty="0">
                <a:ln>
                  <a:noFill/>
                </a:ln>
                <a:solidFill>
                  <a:srgbClr val="1FAEC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mix</a:t>
            </a:r>
          </a:p>
          <a:p>
            <a:pPr lvl="1">
              <a:spcBef>
                <a:spcPct val="0"/>
              </a:spcBef>
              <a:buClr>
                <a:srgbClr val="08A2A9"/>
              </a:buClr>
              <a:buFont typeface="Wingdings" charset="2"/>
              <a:buChar char="Ø"/>
            </a:pPr>
            <a:r>
              <a:rPr lang="en-US" b="1" cap="small" dirty="0">
                <a:solidFill>
                  <a:srgbClr val="1FAECD"/>
                </a:solidFill>
                <a:latin typeface="Calibri"/>
                <a:ea typeface="+mj-ea"/>
                <a:cs typeface="Calibri"/>
              </a:rPr>
              <a:t>Fine pitch component placement</a:t>
            </a:r>
          </a:p>
          <a:p>
            <a:pPr lvl="1">
              <a:spcBef>
                <a:spcPct val="0"/>
              </a:spcBef>
              <a:buClr>
                <a:srgbClr val="08A2A9"/>
              </a:buClr>
              <a:buFont typeface="Wingdings" charset="2"/>
              <a:buChar char="Ø"/>
            </a:pPr>
            <a:r>
              <a:rPr lang="en-US" b="1" cap="small" dirty="0">
                <a:solidFill>
                  <a:srgbClr val="1FAECD"/>
                </a:solidFill>
                <a:latin typeface="Calibri"/>
                <a:ea typeface="+mj-ea"/>
                <a:cs typeface="Calibri"/>
              </a:rPr>
              <a:t>Streamlined programming</a:t>
            </a:r>
            <a:endParaRPr kumimoji="0" lang="en-US" b="1" i="0" u="none" strike="noStrike" kern="1200" cap="small" spc="0" normalizeH="0" baseline="0" noProof="0" dirty="0">
              <a:ln>
                <a:noFill/>
              </a:ln>
              <a:solidFill>
                <a:srgbClr val="1FAECD"/>
              </a:solidFill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050616"/>
      </p:ext>
    </p:extLst>
  </p:cSld>
  <p:clrMapOvr>
    <a:masterClrMapping/>
  </p:clrMapOvr>
  <p:transition spd="med" advTm="2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People</a:t>
            </a:r>
          </a:p>
        </p:txBody>
      </p:sp>
      <p:pic>
        <p:nvPicPr>
          <p:cNvPr id="9" name="Picture 8" descr="Unknown-2.jpe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679075" y="1623129"/>
            <a:ext cx="5868352" cy="4629784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10" name="Picture 9" descr="19_Line_1_Inspection_Mantis_CY_Film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3" y="1410373"/>
            <a:ext cx="3596888" cy="2398535"/>
          </a:xfrm>
          <a:prstGeom prst="roundRect">
            <a:avLst>
              <a:gd name="adj" fmla="val 10438"/>
            </a:avLst>
          </a:prstGeom>
          <a:blipFill rotWithShape="1">
            <a:blip r:embed="rId3">
              <a:alphaModFix amt="33000"/>
            </a:blip>
            <a:stretch>
              <a:fillRect/>
            </a:stretch>
          </a:blipFill>
          <a:effectLst>
            <a:outerShdw blurRad="41275" dist="127000" dir="2700000" algn="tl" rotWithShape="0">
              <a:srgbClr val="000000">
                <a:alpha val="88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000" y="1307994"/>
            <a:ext cx="6991875" cy="23417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Production technicians 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latin typeface="Calibri"/>
                <a:cs typeface="Calibri"/>
              </a:rPr>
              <a:t>with APX for more than 20 years, running our equipment</a:t>
            </a:r>
          </a:p>
          <a:p>
            <a:pPr>
              <a:lnSpc>
                <a:spcPct val="150000"/>
              </a:lnSpc>
              <a:buNone/>
            </a:pP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Engineering and quality control team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latin typeface="Calibri"/>
                <a:cs typeface="Calibri"/>
              </a:rPr>
              <a:t>with decades of experience and years working with each other</a:t>
            </a:r>
          </a:p>
        </p:txBody>
      </p:sp>
      <p:pic>
        <p:nvPicPr>
          <p:cNvPr id="7" name="Picture 6" descr="18_Vision_Engineering_Lynx_IMG_18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9531259" y="3582201"/>
            <a:ext cx="2357617" cy="17682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 l="7875" t="44250" r="37125" b="7500"/>
          <a:stretch>
            <a:fillRect/>
          </a:stretch>
        </p:blipFill>
        <p:spPr bwMode="auto">
          <a:xfrm rot="20040000">
            <a:off x="9095654" y="4358560"/>
            <a:ext cx="2415127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" dist="88900" dir="2700000" sx="101000" sy="101000" algn="tl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" name="Picture 7" descr="20_Test_Station_1_Memory_CY_Film_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0000">
            <a:off x="8797345" y="4608252"/>
            <a:ext cx="2321931" cy="1548348"/>
          </a:xfrm>
          <a:prstGeom prst="rect">
            <a:avLst/>
          </a:prstGeom>
          <a:effectLst>
            <a:outerShdw blurRad="31750" dist="88900" dir="4140000" sx="101000" sy="101000" algn="tl" rotWithShape="0">
              <a:srgbClr val="000000">
                <a:alpha val="76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49409" y="4011289"/>
            <a:ext cx="8975684" cy="2657292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636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Management staff with years of experience</a:t>
            </a:r>
            <a:r>
              <a:rPr kumimoji="0" lang="en-US" sz="3636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365760" marR="0" lvl="0" indent="-256032" algn="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909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ensuring that needed resources are available </a:t>
            </a:r>
            <a:r>
              <a:rPr kumimoji="0" lang="en-US" sz="2909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 needed</a:t>
            </a:r>
            <a:endParaRPr kumimoji="0" lang="en-US" sz="2909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5760" marR="0" lvl="0" indent="-256032" algn="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lang="en-US" sz="1600" dirty="0">
              <a:latin typeface="Calibri"/>
              <a:cs typeface="Calibri"/>
            </a:endParaRPr>
          </a:p>
          <a:p>
            <a:pPr marL="365760" marR="0" lvl="0" indent="-256032" algn="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636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Executive leadership with nearly 100 years of manufacturing experience </a:t>
            </a:r>
          </a:p>
          <a:p>
            <a:pPr marL="365760" marR="0" lvl="0" indent="-256032" algn="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90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long standing</a:t>
            </a:r>
            <a:r>
              <a:rPr kumimoji="0" lang="en-US" sz="2909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909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relationships within the industry</a:t>
            </a:r>
          </a:p>
        </p:txBody>
      </p:sp>
    </p:spTree>
    <p:extLst>
      <p:ext uri="{BB962C8B-B14F-4D97-AF65-F5344CB8AC3E}">
        <p14:creationId xmlns:p14="http://schemas.microsoft.com/office/powerpoint/2010/main" val="1254341318"/>
      </p:ext>
    </p:extLst>
  </p:cSld>
  <p:clrMapOvr>
    <a:masterClrMapping/>
  </p:clrMapOvr>
  <p:transition spd="med" advTm="1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accel="50000" decel="5000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02315036_best-engineering-school-2_lg.jpg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69791"/>
            <a:ext cx="12192000" cy="712922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1049249" y="1400480"/>
            <a:ext cx="4008438" cy="3508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4000" b="1" u="sng" dirty="0">
                <a:latin typeface="Calibri"/>
                <a:cs typeface="Calibri"/>
              </a:rPr>
              <a:t>Design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PCB design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Layout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Material selection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DFM services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5911239" y="2974771"/>
            <a:ext cx="5731134" cy="33069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5714" b="1" u="sng" dirty="0">
                <a:latin typeface="Calibri"/>
                <a:cs typeface="Calibri"/>
              </a:rPr>
              <a:t>Materials Management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29" dirty="0">
                <a:latin typeface="Calibri"/>
                <a:cs typeface="Calibri"/>
              </a:rPr>
              <a:t>Full consignment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29" dirty="0">
                <a:latin typeface="Calibri"/>
                <a:cs typeface="Calibri"/>
              </a:rPr>
              <a:t>Full turnkey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29" dirty="0">
                <a:latin typeface="Calibri"/>
                <a:cs typeface="Calibri"/>
              </a:rPr>
              <a:t>Hybrid of consignment/turnkey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29" dirty="0">
                <a:latin typeface="Calibri"/>
                <a:cs typeface="Calibri"/>
              </a:rPr>
              <a:t>Procurement &amp; warehousing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1937766520"/>
      </p:ext>
    </p:extLst>
  </p:cSld>
  <p:clrMapOvr>
    <a:masterClrMapping/>
  </p:clrMapOvr>
  <p:transition spd="slow" advTm="18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-3.jpe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480432" y="833120"/>
            <a:ext cx="9362689" cy="704912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3760" y="4374198"/>
            <a:ext cx="5008880" cy="86836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1600" dirty="0">
                <a:latin typeface="Calibri"/>
                <a:cs typeface="Calibri"/>
              </a:rPr>
              <a:t>Save customer’s time and money by procuring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latin typeface="Calibri"/>
                <a:cs typeface="Calibri"/>
              </a:rPr>
              <a:t>materials for their assemblies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Services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99553" y="4151653"/>
            <a:ext cx="5234324" cy="408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Enclosure assembly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retail </a:t>
            </a:r>
            <a:r>
              <a:rPr lang="en-US" sz="1600" dirty="0">
                <a:latin typeface="Calibri"/>
                <a:cs typeface="Calibri"/>
              </a:rPr>
              <a:t>packaging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73760" y="2199958"/>
            <a:ext cx="2631440" cy="5940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99553" y="3678798"/>
            <a:ext cx="2342398" cy="515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 assembly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128126" y="5557742"/>
            <a:ext cx="5234324" cy="882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Assistance with cabling, procuring specialty plastics and much more!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73760" y="1356678"/>
            <a:ext cx="1788160" cy="59404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Concept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73760" y="3033078"/>
            <a:ext cx="1473200" cy="5838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Layout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73760" y="3886518"/>
            <a:ext cx="1889760" cy="5838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Procurement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73760" y="1824038"/>
            <a:ext cx="4114800" cy="43148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Convert your brilliant idea to schematics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73760" y="2667318"/>
            <a:ext cx="5008880" cy="44164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 PCB assembly after analyzing your product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73760" y="3500438"/>
            <a:ext cx="5008880" cy="4619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PCB layout to ensure assembly efficiency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599553" y="2298928"/>
            <a:ext cx="2342398" cy="574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599553" y="1465056"/>
            <a:ext cx="2342398" cy="505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Assembly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619873" y="2763278"/>
            <a:ext cx="5234324" cy="1006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buClrTx/>
              <a:buSzPct val="11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Function or comprehensive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esting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buClrTx/>
              <a:buSzPct val="11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Programming of EEPROM or firmware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599553" y="1926669"/>
            <a:ext cx="5234324" cy="394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Assemble PCBs at Tustin, California, facility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813581"/>
      </p:ext>
    </p:extLst>
  </p:cSld>
  <p:clrMapOvr>
    <a:masterClrMapping/>
  </p:clrMapOvr>
  <p:transition spd="slow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cap="small" dirty="0">
                <a:solidFill>
                  <a:srgbClr val="1FAECD"/>
                </a:solidFill>
                <a:latin typeface="Calibri"/>
                <a:cs typeface="Calibri"/>
              </a:rPr>
              <a:t>Industries Served</a:t>
            </a:r>
          </a:p>
        </p:txBody>
      </p:sp>
      <p:pic>
        <p:nvPicPr>
          <p:cNvPr id="4" name="Picture 3" descr="ele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7" y="861846"/>
            <a:ext cx="2903698" cy="2595835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5" name="TextBox 4"/>
          <p:cNvSpPr txBox="1"/>
          <p:nvPr/>
        </p:nvSpPr>
        <p:spPr>
          <a:xfrm>
            <a:off x="4378150" y="1746220"/>
            <a:ext cx="6848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Calibri"/>
                <a:cs typeface="Calibri"/>
              </a:rPr>
              <a:t>Consumer/Industrial Electronics</a:t>
            </a: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3556303" y="3594849"/>
            <a:ext cx="2324326" cy="2324326"/>
          </a:xfrm>
          <a:prstGeom prst="roundRect">
            <a:avLst>
              <a:gd name="adj" fmla="val 28146"/>
            </a:avLst>
          </a:prstGeom>
          <a:ln>
            <a:solidFill>
              <a:srgbClr val="0000FF"/>
            </a:solidFill>
          </a:ln>
          <a:effectLst>
            <a:softEdge rad="76200"/>
          </a:effectLst>
        </p:spPr>
      </p:pic>
      <p:sp>
        <p:nvSpPr>
          <p:cNvPr id="8" name="TextBox 7"/>
          <p:cNvSpPr txBox="1"/>
          <p:nvPr/>
        </p:nvSpPr>
        <p:spPr>
          <a:xfrm>
            <a:off x="5913899" y="4181376"/>
            <a:ext cx="537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Calibri"/>
                <a:cs typeface="Calibri"/>
              </a:rPr>
              <a:t>Government / Military</a:t>
            </a:r>
          </a:p>
        </p:txBody>
      </p:sp>
    </p:spTree>
    <p:extLst>
      <p:ext uri="{BB962C8B-B14F-4D97-AF65-F5344CB8AC3E}">
        <p14:creationId xmlns:p14="http://schemas.microsoft.com/office/powerpoint/2010/main" val="3940440049"/>
      </p:ext>
    </p:extLst>
  </p:cSld>
  <p:clrMapOvr>
    <a:masterClrMapping/>
  </p:clrMapOvr>
  <p:transition spd="slow" advTm="18000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6762</TotalTime>
  <Words>458</Words>
  <Application>Microsoft Macintosh PowerPoint</Application>
  <PresentationFormat>Widescreen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Lucida Sans Unicode</vt:lpstr>
      <vt:lpstr>Sinhala Sangam MN</vt:lpstr>
      <vt:lpstr>Verdana</vt:lpstr>
      <vt:lpstr>Wingdings</vt:lpstr>
      <vt:lpstr>Wingdings 2</vt:lpstr>
      <vt:lpstr>Wingdings 3</vt:lpstr>
      <vt:lpstr>Concourse</vt:lpstr>
      <vt:lpstr> </vt:lpstr>
      <vt:lpstr>Who we are</vt:lpstr>
      <vt:lpstr>Facility</vt:lpstr>
      <vt:lpstr>Equipment</vt:lpstr>
      <vt:lpstr>Multiple Lines</vt:lpstr>
      <vt:lpstr>People</vt:lpstr>
      <vt:lpstr>Capabilities</vt:lpstr>
      <vt:lpstr>Services</vt:lpstr>
      <vt:lpstr>Industries Served</vt:lpstr>
      <vt:lpstr>Why choose APX?</vt:lpstr>
      <vt:lpstr>Thank you for your interest      &amp; allowing us to present our capabilities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Mohsin Here</dc:creator>
  <cp:lastModifiedBy>David Waterman</cp:lastModifiedBy>
  <cp:revision>56</cp:revision>
  <dcterms:created xsi:type="dcterms:W3CDTF">2018-03-26T19:44:08Z</dcterms:created>
  <dcterms:modified xsi:type="dcterms:W3CDTF">2020-09-02T21:17:48Z</dcterms:modified>
</cp:coreProperties>
</file>